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sldIdLst>
    <p:sldId id="256" r:id="rId2"/>
    <p:sldId id="260" r:id="rId3"/>
    <p:sldId id="257" r:id="rId4"/>
    <p:sldId id="266" r:id="rId5"/>
    <p:sldId id="267" r:id="rId6"/>
    <p:sldId id="268" r:id="rId7"/>
    <p:sldId id="258" r:id="rId8"/>
    <p:sldId id="270" r:id="rId9"/>
    <p:sldId id="271" r:id="rId10"/>
    <p:sldId id="273" r:id="rId11"/>
    <p:sldId id="274" r:id="rId12"/>
    <p:sldId id="272" r:id="rId13"/>
    <p:sldId id="259" r:id="rId14"/>
    <p:sldId id="275" r:id="rId15"/>
    <p:sldId id="276" r:id="rId16"/>
    <p:sldId id="261" r:id="rId17"/>
    <p:sldId id="278" r:id="rId18"/>
    <p:sldId id="279" r:id="rId19"/>
    <p:sldId id="277" r:id="rId20"/>
    <p:sldId id="263" r:id="rId21"/>
    <p:sldId id="264" r:id="rId22"/>
    <p:sldId id="269" r:id="rId23"/>
    <p:sldId id="262" r:id="rId24"/>
    <p:sldId id="265" r:id="rId25"/>
    <p:sldId id="280"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4" d="100"/>
          <a:sy n="114" d="100"/>
        </p:scale>
        <p:origin x="47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fr-FR"/>
              <a:t>Modifiez le style du titre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smtClean="0"/>
              <a:pPr/>
              <a:t>6/10/2020</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smtClean="0"/>
              <a:pPr/>
              <a:t>‹N°›</a:t>
            </a:fld>
            <a:endParaRPr lang="en-US" dirty="0"/>
          </a:p>
        </p:txBody>
      </p:sp>
      <p:grpSp>
        <p:nvGrpSpPr>
          <p:cNvPr id="9" name="Group 8"/>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25299638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6/10/2020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‹N°›</a:t>
            </a:fld>
            <a:endParaRPr lang="en-US" dirty="0"/>
          </a:p>
        </p:txBody>
      </p:sp>
    </p:spTree>
    <p:extLst>
      <p:ext uri="{BB962C8B-B14F-4D97-AF65-F5344CB8AC3E}">
        <p14:creationId xmlns:p14="http://schemas.microsoft.com/office/powerpoint/2010/main" val="32303393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6/10/2020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‹N°›</a:t>
            </a:fld>
            <a:endParaRPr lang="en-US" dirty="0"/>
          </a:p>
        </p:txBody>
      </p:sp>
    </p:spTree>
    <p:extLst>
      <p:ext uri="{BB962C8B-B14F-4D97-AF65-F5344CB8AC3E}">
        <p14:creationId xmlns:p14="http://schemas.microsoft.com/office/powerpoint/2010/main" val="5694676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6/10/2020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‹N°›</a:t>
            </a:fld>
            <a:endParaRPr lang="en-US" dirty="0"/>
          </a:p>
        </p:txBody>
      </p:sp>
    </p:spTree>
    <p:extLst>
      <p:ext uri="{BB962C8B-B14F-4D97-AF65-F5344CB8AC3E}">
        <p14:creationId xmlns:p14="http://schemas.microsoft.com/office/powerpoint/2010/main" val="17753219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accent1"/>
                </a:solidFill>
              </a:defRPr>
            </a:lvl1pPr>
          </a:lstStyle>
          <a:p>
            <a:r>
              <a:rPr lang="fr-FR"/>
              <a:t>Modifiez le style du titre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smtClean="0"/>
              <a:pPr/>
              <a:t>6/10/2020</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smtClean="0"/>
              <a:pPr/>
              <a:t>‹N°›</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accent1"/>
          </a:solidFill>
          <a:ln w="0">
            <a:noFill/>
            <a:prstDash val="solid"/>
            <a:round/>
            <a:headEnd/>
            <a:tailEnd/>
          </a:ln>
        </p:spPr>
      </p:sp>
    </p:spTree>
    <p:extLst>
      <p:ext uri="{BB962C8B-B14F-4D97-AF65-F5344CB8AC3E}">
        <p14:creationId xmlns:p14="http://schemas.microsoft.com/office/powerpoint/2010/main" val="3106595450"/>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fr-FR"/>
              <a:t>Modifiez le style du titre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smtClean="0"/>
              <a:t>6/10/2020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smtClean="0"/>
              <a:t>‹N°›</a:t>
            </a:fld>
            <a:endParaRPr lang="en-US" dirty="0"/>
          </a:p>
        </p:txBody>
      </p:sp>
    </p:spTree>
    <p:extLst>
      <p:ext uri="{BB962C8B-B14F-4D97-AF65-F5344CB8AC3E}">
        <p14:creationId xmlns:p14="http://schemas.microsoft.com/office/powerpoint/2010/main" val="31250908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fr-FR"/>
              <a:t>Modifiez le style du titre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smtClean="0"/>
              <a:t>6/10/2020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smtClean="0"/>
              <a:t>‹N°›</a:t>
            </a:fld>
            <a:endParaRPr lang="en-US" dirty="0"/>
          </a:p>
        </p:txBody>
      </p:sp>
    </p:spTree>
    <p:extLst>
      <p:ext uri="{BB962C8B-B14F-4D97-AF65-F5344CB8AC3E}">
        <p14:creationId xmlns:p14="http://schemas.microsoft.com/office/powerpoint/2010/main" val="28839580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smtClean="0"/>
              <a:t>6/10/2020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smtClean="0"/>
              <a:t>‹N°›</a:t>
            </a:fld>
            <a:endParaRPr lang="en-US" dirty="0"/>
          </a:p>
        </p:txBody>
      </p:sp>
    </p:spTree>
    <p:extLst>
      <p:ext uri="{BB962C8B-B14F-4D97-AF65-F5344CB8AC3E}">
        <p14:creationId xmlns:p14="http://schemas.microsoft.com/office/powerpoint/2010/main" val="34291162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smtClean="0"/>
              <a:t>6/10/2020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smtClean="0"/>
              <a:t>‹N°›</a:t>
            </a:fld>
            <a:endParaRPr lang="en-US" dirty="0"/>
          </a:p>
        </p:txBody>
      </p:sp>
    </p:spTree>
    <p:extLst>
      <p:ext uri="{BB962C8B-B14F-4D97-AF65-F5344CB8AC3E}">
        <p14:creationId xmlns:p14="http://schemas.microsoft.com/office/powerpoint/2010/main" val="16057277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fr-FR"/>
              <a:t>Modifiez le style du titre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smtClean="0"/>
              <a:pPr/>
              <a:t>6/10/2020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smtClean="0"/>
              <a:pPr/>
              <a:t>‹N°›</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680219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fr-FR"/>
              <a:t>Modifiez le style du titre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smtClean="0"/>
              <a:pPr/>
              <a:t>6/10/2020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smtClean="0"/>
              <a:pPr/>
              <a:t>‹N°›</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6823117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smtClean="0"/>
              <a:pPr/>
              <a:t>6/10/2020</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smtClean="0"/>
              <a:pPr/>
              <a:t>‹N°›</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05599489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hyperlink" Target="mailto:hatem.benayed@athleif.org"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CA77C58-60C8-4DB2-81E7-EFB3E0E4D652}"/>
              </a:ext>
            </a:extLst>
          </p:cNvPr>
          <p:cNvSpPr>
            <a:spLocks noGrp="1"/>
          </p:cNvSpPr>
          <p:nvPr>
            <p:ph type="ctrTitle"/>
          </p:nvPr>
        </p:nvSpPr>
        <p:spPr/>
        <p:txBody>
          <a:bodyPr/>
          <a:lstStyle/>
          <a:p>
            <a:r>
              <a:rPr lang="fr-FR" sz="6000" dirty="0"/>
              <a:t>Guide d’organisation des championnats </a:t>
            </a:r>
            <a:r>
              <a:rPr lang="fr-FR" sz="6000" dirty="0" err="1"/>
              <a:t>lifa</a:t>
            </a:r>
            <a:endParaRPr lang="fr-FR" sz="6000" dirty="0"/>
          </a:p>
        </p:txBody>
      </p:sp>
      <p:sp>
        <p:nvSpPr>
          <p:cNvPr id="3" name="Sous-titre 2">
            <a:extLst>
              <a:ext uri="{FF2B5EF4-FFF2-40B4-BE49-F238E27FC236}">
                <a16:creationId xmlns:a16="http://schemas.microsoft.com/office/drawing/2014/main" id="{A0BD88C3-22E6-4679-896C-F32B0FBEABA3}"/>
              </a:ext>
            </a:extLst>
          </p:cNvPr>
          <p:cNvSpPr>
            <a:spLocks noGrp="1"/>
          </p:cNvSpPr>
          <p:nvPr>
            <p:ph type="subTitle" idx="1"/>
          </p:nvPr>
        </p:nvSpPr>
        <p:spPr/>
        <p:txBody>
          <a:bodyPr/>
          <a:lstStyle/>
          <a:p>
            <a:endParaRPr lang="fr-FR" dirty="0"/>
          </a:p>
        </p:txBody>
      </p:sp>
    </p:spTree>
    <p:extLst>
      <p:ext uri="{BB962C8B-B14F-4D97-AF65-F5344CB8AC3E}">
        <p14:creationId xmlns:p14="http://schemas.microsoft.com/office/powerpoint/2010/main" val="24557821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E747FB2-F18C-461D-821D-24402CE07E86}"/>
              </a:ext>
            </a:extLst>
          </p:cNvPr>
          <p:cNvSpPr>
            <a:spLocks noGrp="1"/>
          </p:cNvSpPr>
          <p:nvPr>
            <p:ph type="title"/>
          </p:nvPr>
        </p:nvSpPr>
        <p:spPr/>
        <p:txBody>
          <a:bodyPr/>
          <a:lstStyle/>
          <a:p>
            <a:r>
              <a:rPr lang="fr-FR" dirty="0"/>
              <a:t>Points d’accueil</a:t>
            </a:r>
          </a:p>
        </p:txBody>
      </p:sp>
      <p:sp>
        <p:nvSpPr>
          <p:cNvPr id="3" name="Espace réservé du contenu 2">
            <a:extLst>
              <a:ext uri="{FF2B5EF4-FFF2-40B4-BE49-F238E27FC236}">
                <a16:creationId xmlns:a16="http://schemas.microsoft.com/office/drawing/2014/main" id="{EA118AD8-7457-4D50-AF8A-6D19FE3EA70E}"/>
              </a:ext>
            </a:extLst>
          </p:cNvPr>
          <p:cNvSpPr>
            <a:spLocks noGrp="1"/>
          </p:cNvSpPr>
          <p:nvPr>
            <p:ph idx="1"/>
          </p:nvPr>
        </p:nvSpPr>
        <p:spPr/>
        <p:txBody>
          <a:bodyPr>
            <a:normAutofit/>
          </a:bodyPr>
          <a:lstStyle/>
          <a:p>
            <a:r>
              <a:rPr lang="fr-FR" dirty="0"/>
              <a:t>Prévoir un emplacement  pour la</a:t>
            </a:r>
            <a:r>
              <a:rPr lang="fr-FR" b="1" dirty="0"/>
              <a:t> confirmation des engagements</a:t>
            </a:r>
            <a:r>
              <a:rPr lang="fr-FR" dirty="0"/>
              <a:t> et la</a:t>
            </a:r>
            <a:r>
              <a:rPr lang="fr-FR" b="1" dirty="0"/>
              <a:t> </a:t>
            </a:r>
            <a:r>
              <a:rPr lang="fr-FR" dirty="0"/>
              <a:t>distribution des dossards</a:t>
            </a:r>
          </a:p>
          <a:p>
            <a:pPr lvl="1"/>
            <a:r>
              <a:rPr lang="fr-FR" dirty="0"/>
              <a:t>Matériel : 2 grandes tables, 4 chaises </a:t>
            </a:r>
          </a:p>
          <a:p>
            <a:pPr marL="530352" lvl="1" indent="0">
              <a:buNone/>
            </a:pPr>
            <a:endParaRPr lang="fr-FR" dirty="0"/>
          </a:p>
          <a:p>
            <a:r>
              <a:rPr lang="fr-FR" dirty="0"/>
              <a:t>Prévoir un emplacement pour le </a:t>
            </a:r>
            <a:r>
              <a:rPr lang="fr-FR" b="1" dirty="0"/>
              <a:t>responsable du jury </a:t>
            </a:r>
            <a:endParaRPr lang="fr-FR" dirty="0"/>
          </a:p>
          <a:p>
            <a:pPr lvl="1"/>
            <a:r>
              <a:rPr lang="fr-FR" dirty="0"/>
              <a:t>Matériel : 1 grande table, 2 chaises</a:t>
            </a:r>
          </a:p>
        </p:txBody>
      </p:sp>
    </p:spTree>
    <p:extLst>
      <p:ext uri="{BB962C8B-B14F-4D97-AF65-F5344CB8AC3E}">
        <p14:creationId xmlns:p14="http://schemas.microsoft.com/office/powerpoint/2010/main" val="28663887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E747FB2-F18C-461D-821D-24402CE07E86}"/>
              </a:ext>
            </a:extLst>
          </p:cNvPr>
          <p:cNvSpPr>
            <a:spLocks noGrp="1"/>
          </p:cNvSpPr>
          <p:nvPr>
            <p:ph type="title"/>
          </p:nvPr>
        </p:nvSpPr>
        <p:spPr/>
        <p:txBody>
          <a:bodyPr/>
          <a:lstStyle/>
          <a:p>
            <a:r>
              <a:rPr lang="fr-FR" dirty="0"/>
              <a:t>Local Médical</a:t>
            </a:r>
          </a:p>
        </p:txBody>
      </p:sp>
      <p:sp>
        <p:nvSpPr>
          <p:cNvPr id="3" name="Espace réservé du contenu 2">
            <a:extLst>
              <a:ext uri="{FF2B5EF4-FFF2-40B4-BE49-F238E27FC236}">
                <a16:creationId xmlns:a16="http://schemas.microsoft.com/office/drawing/2014/main" id="{EA118AD8-7457-4D50-AF8A-6D19FE3EA70E}"/>
              </a:ext>
            </a:extLst>
          </p:cNvPr>
          <p:cNvSpPr>
            <a:spLocks noGrp="1"/>
          </p:cNvSpPr>
          <p:nvPr>
            <p:ph idx="1"/>
          </p:nvPr>
        </p:nvSpPr>
        <p:spPr/>
        <p:txBody>
          <a:bodyPr>
            <a:normAutofit/>
          </a:bodyPr>
          <a:lstStyle/>
          <a:p>
            <a:pPr algn="just"/>
            <a:r>
              <a:rPr lang="fr-FR" dirty="0"/>
              <a:t>Cet espace peut être fixe ou temporaire</a:t>
            </a:r>
          </a:p>
          <a:p>
            <a:pPr algn="just"/>
            <a:r>
              <a:rPr lang="fr-FR" dirty="0"/>
              <a:t>Il doit être facile d’accès avec un brancard depuis les aires sportives.</a:t>
            </a:r>
          </a:p>
          <a:p>
            <a:pPr algn="just"/>
            <a:r>
              <a:rPr lang="fr-FR" dirty="0"/>
              <a:t>Il est recommandé que ce local soit composé d’une table de soins, d’un lavabo, d’une pharmacie de première urgence et d’un poste de téléphone.</a:t>
            </a:r>
          </a:p>
          <a:p>
            <a:pPr marL="0" indent="0" algn="just">
              <a:buNone/>
            </a:pPr>
            <a:endParaRPr lang="fr-FR" dirty="0"/>
          </a:p>
          <a:p>
            <a:pPr algn="just"/>
            <a:r>
              <a:rPr lang="fr-FR" i="1" dirty="0"/>
              <a:t>Rappel : Conformément à la Loi </a:t>
            </a:r>
            <a:r>
              <a:rPr lang="fr-FR" b="1" i="1" dirty="0"/>
              <a:t>2018-527</a:t>
            </a:r>
            <a:r>
              <a:rPr lang="fr-FR" i="1" dirty="0"/>
              <a:t>, les établissements accueillants du public de catégorie 1 à 4 doivent être équipés d’un </a:t>
            </a:r>
            <a:r>
              <a:rPr lang="fr-FR" b="1" i="1" dirty="0"/>
              <a:t>défibrillateurs automatiques externes (DAE).</a:t>
            </a:r>
            <a:endParaRPr lang="fr-FR" i="1" dirty="0"/>
          </a:p>
        </p:txBody>
      </p:sp>
    </p:spTree>
    <p:extLst>
      <p:ext uri="{BB962C8B-B14F-4D97-AF65-F5344CB8AC3E}">
        <p14:creationId xmlns:p14="http://schemas.microsoft.com/office/powerpoint/2010/main" val="18967764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E747FB2-F18C-461D-821D-24402CE07E86}"/>
              </a:ext>
            </a:extLst>
          </p:cNvPr>
          <p:cNvSpPr>
            <a:spLocks noGrp="1"/>
          </p:cNvSpPr>
          <p:nvPr>
            <p:ph type="title"/>
          </p:nvPr>
        </p:nvSpPr>
        <p:spPr/>
        <p:txBody>
          <a:bodyPr/>
          <a:lstStyle/>
          <a:p>
            <a:r>
              <a:rPr lang="fr-FR" dirty="0"/>
              <a:t>Locaux Anti-Dopage</a:t>
            </a:r>
          </a:p>
        </p:txBody>
      </p:sp>
      <p:sp>
        <p:nvSpPr>
          <p:cNvPr id="3" name="Espace réservé du contenu 2">
            <a:extLst>
              <a:ext uri="{FF2B5EF4-FFF2-40B4-BE49-F238E27FC236}">
                <a16:creationId xmlns:a16="http://schemas.microsoft.com/office/drawing/2014/main" id="{EA118AD8-7457-4D50-AF8A-6D19FE3EA70E}"/>
              </a:ext>
            </a:extLst>
          </p:cNvPr>
          <p:cNvSpPr>
            <a:spLocks noGrp="1"/>
          </p:cNvSpPr>
          <p:nvPr>
            <p:ph idx="1"/>
          </p:nvPr>
        </p:nvSpPr>
        <p:spPr/>
        <p:txBody>
          <a:bodyPr>
            <a:normAutofit/>
          </a:bodyPr>
          <a:lstStyle/>
          <a:p>
            <a:r>
              <a:rPr lang="fr-FR" dirty="0"/>
              <a:t>Il convient de prévoir un poste de contrôle antidopage. Ces locaux seront exclusivement dédié à cet effet.</a:t>
            </a:r>
          </a:p>
          <a:p>
            <a:r>
              <a:rPr lang="fr-FR" dirty="0"/>
              <a:t>Ils doivent comprendre une salle d’attente et une salle de travail (avec toilettes).</a:t>
            </a:r>
          </a:p>
          <a:p>
            <a:r>
              <a:rPr lang="fr-FR" dirty="0"/>
              <a:t>Dans la salle d’attente : prévoir une table, des chaises et de bancs, ainsi que des boissons (jus de fruits, eau, ou toute autre boisson) </a:t>
            </a:r>
            <a:r>
              <a:rPr lang="fr-FR" b="1" u="sng" dirty="0"/>
              <a:t>en bouteilles hermétiquement fermées.</a:t>
            </a:r>
          </a:p>
          <a:p>
            <a:r>
              <a:rPr lang="fr-FR" dirty="0"/>
              <a:t>Dans le local servant de lieu de prélèvement : 2 tables 4 chaises et un toilette WC.</a:t>
            </a:r>
          </a:p>
          <a:p>
            <a:r>
              <a:rPr lang="fr-FR" dirty="0"/>
              <a:t>Ces locaux doivent </a:t>
            </a:r>
            <a:r>
              <a:rPr lang="fr-FR" b="1" u="sng" dirty="0"/>
              <a:t>composer un ensemble isolé</a:t>
            </a:r>
            <a:r>
              <a:rPr lang="fr-FR" dirty="0"/>
              <a:t>, avec un seul accès vers l’extérieur.</a:t>
            </a:r>
          </a:p>
          <a:p>
            <a:r>
              <a:rPr lang="fr-FR" dirty="0"/>
              <a:t>Le poste de contrôle antidopage devra être clairement indiqué (signalétique). </a:t>
            </a:r>
          </a:p>
        </p:txBody>
      </p:sp>
    </p:spTree>
    <p:extLst>
      <p:ext uri="{BB962C8B-B14F-4D97-AF65-F5344CB8AC3E}">
        <p14:creationId xmlns:p14="http://schemas.microsoft.com/office/powerpoint/2010/main" val="10531994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284F061-5DE1-45F6-A822-2E727A736B96}"/>
              </a:ext>
            </a:extLst>
          </p:cNvPr>
          <p:cNvSpPr>
            <a:spLocks noGrp="1"/>
          </p:cNvSpPr>
          <p:nvPr>
            <p:ph type="title"/>
          </p:nvPr>
        </p:nvSpPr>
        <p:spPr/>
        <p:txBody>
          <a:bodyPr/>
          <a:lstStyle/>
          <a:p>
            <a:r>
              <a:rPr lang="fr-FR" dirty="0" err="1"/>
              <a:t>materiel</a:t>
            </a:r>
            <a:endParaRPr lang="fr-FR" dirty="0"/>
          </a:p>
        </p:txBody>
      </p:sp>
      <p:sp>
        <p:nvSpPr>
          <p:cNvPr id="3" name="Espace réservé du texte 2">
            <a:extLst>
              <a:ext uri="{FF2B5EF4-FFF2-40B4-BE49-F238E27FC236}">
                <a16:creationId xmlns:a16="http://schemas.microsoft.com/office/drawing/2014/main" id="{4A678ACE-0C15-4D33-9FD4-57CB46719F55}"/>
              </a:ext>
            </a:extLst>
          </p:cNvPr>
          <p:cNvSpPr>
            <a:spLocks noGrp="1"/>
          </p:cNvSpPr>
          <p:nvPr>
            <p:ph type="body" idx="1"/>
          </p:nvPr>
        </p:nvSpPr>
        <p:spPr/>
        <p:txBody>
          <a:bodyPr/>
          <a:lstStyle/>
          <a:p>
            <a:endParaRPr lang="fr-FR"/>
          </a:p>
        </p:txBody>
      </p:sp>
    </p:spTree>
    <p:extLst>
      <p:ext uri="{BB962C8B-B14F-4D97-AF65-F5344CB8AC3E}">
        <p14:creationId xmlns:p14="http://schemas.microsoft.com/office/powerpoint/2010/main" val="31712699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E747FB2-F18C-461D-821D-24402CE07E86}"/>
              </a:ext>
            </a:extLst>
          </p:cNvPr>
          <p:cNvSpPr>
            <a:spLocks noGrp="1"/>
          </p:cNvSpPr>
          <p:nvPr>
            <p:ph type="title"/>
          </p:nvPr>
        </p:nvSpPr>
        <p:spPr/>
        <p:txBody>
          <a:bodyPr/>
          <a:lstStyle/>
          <a:p>
            <a:r>
              <a:rPr lang="fr-FR" dirty="0"/>
              <a:t>Matériel</a:t>
            </a:r>
          </a:p>
        </p:txBody>
      </p:sp>
      <p:sp>
        <p:nvSpPr>
          <p:cNvPr id="3" name="Espace réservé du contenu 2">
            <a:extLst>
              <a:ext uri="{FF2B5EF4-FFF2-40B4-BE49-F238E27FC236}">
                <a16:creationId xmlns:a16="http://schemas.microsoft.com/office/drawing/2014/main" id="{EA118AD8-7457-4D50-AF8A-6D19FE3EA70E}"/>
              </a:ext>
            </a:extLst>
          </p:cNvPr>
          <p:cNvSpPr>
            <a:spLocks noGrp="1"/>
          </p:cNvSpPr>
          <p:nvPr>
            <p:ph idx="1"/>
          </p:nvPr>
        </p:nvSpPr>
        <p:spPr>
          <a:xfrm>
            <a:off x="1295400" y="1638300"/>
            <a:ext cx="9601200" cy="3581400"/>
          </a:xfrm>
        </p:spPr>
        <p:txBody>
          <a:bodyPr>
            <a:noAutofit/>
          </a:bodyPr>
          <a:lstStyle/>
          <a:p>
            <a:r>
              <a:rPr lang="fr-FR" dirty="0"/>
              <a:t>1 table et 2 chaises par aires de concours</a:t>
            </a:r>
          </a:p>
          <a:p>
            <a:r>
              <a:rPr lang="fr-FR" dirty="0"/>
              <a:t>2 tables +2 chaises pour la distribution des dossard. Idem pour le point d’accueil « jury »</a:t>
            </a:r>
          </a:p>
          <a:p>
            <a:r>
              <a:rPr lang="fr-FR" dirty="0"/>
              <a:t>8 starting-blocks en bon état (+ 1 ou 2 dans la zone d’échauffement)</a:t>
            </a:r>
          </a:p>
          <a:p>
            <a:r>
              <a:rPr lang="fr-FR" dirty="0"/>
              <a:t>80 haies de compétition (prévoir des haies et des lattes de rechange pour remplacer les haies cassées) (+ 8 à 10 haies dans la zone d’échauffement)</a:t>
            </a:r>
            <a:br>
              <a:rPr lang="fr-FR" dirty="0"/>
            </a:br>
            <a:r>
              <a:rPr lang="fr-FR" i="1" dirty="0"/>
              <a:t>Note : prévoir des haies avec un cran à 0,686 (au minimum 24 haies)</a:t>
            </a:r>
            <a:endParaRPr lang="fr-FR" dirty="0"/>
          </a:p>
          <a:p>
            <a:r>
              <a:rPr lang="fr-FR" dirty="0"/>
              <a:t>1 compte tour avec une cloche</a:t>
            </a:r>
          </a:p>
          <a:p>
            <a:r>
              <a:rPr lang="fr-FR" dirty="0"/>
              <a:t>1 podium pour les starters</a:t>
            </a:r>
          </a:p>
          <a:p>
            <a:r>
              <a:rPr lang="fr-FR" dirty="0"/>
              <a:t>8 témoins de relais *</a:t>
            </a:r>
          </a:p>
          <a:p>
            <a:pPr marL="0" indent="0">
              <a:buNone/>
            </a:pPr>
            <a:endParaRPr lang="fr-FR" dirty="0"/>
          </a:p>
          <a:p>
            <a:pPr marL="0" indent="0">
              <a:buNone/>
            </a:pPr>
            <a:r>
              <a:rPr lang="fr-FR" dirty="0"/>
              <a:t>				* Matériel pouvant être mis à disposition par la LIFA</a:t>
            </a:r>
          </a:p>
        </p:txBody>
      </p:sp>
    </p:spTree>
    <p:extLst>
      <p:ext uri="{BB962C8B-B14F-4D97-AF65-F5344CB8AC3E}">
        <p14:creationId xmlns:p14="http://schemas.microsoft.com/office/powerpoint/2010/main" val="5686533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E747FB2-F18C-461D-821D-24402CE07E86}"/>
              </a:ext>
            </a:extLst>
          </p:cNvPr>
          <p:cNvSpPr>
            <a:spLocks noGrp="1"/>
          </p:cNvSpPr>
          <p:nvPr>
            <p:ph type="title"/>
          </p:nvPr>
        </p:nvSpPr>
        <p:spPr/>
        <p:txBody>
          <a:bodyPr/>
          <a:lstStyle/>
          <a:p>
            <a:r>
              <a:rPr lang="fr-FR" dirty="0"/>
              <a:t>Matériel</a:t>
            </a:r>
          </a:p>
        </p:txBody>
      </p:sp>
      <p:sp>
        <p:nvSpPr>
          <p:cNvPr id="3" name="Espace réservé du contenu 2">
            <a:extLst>
              <a:ext uri="{FF2B5EF4-FFF2-40B4-BE49-F238E27FC236}">
                <a16:creationId xmlns:a16="http://schemas.microsoft.com/office/drawing/2014/main" id="{EA118AD8-7457-4D50-AF8A-6D19FE3EA70E}"/>
              </a:ext>
            </a:extLst>
          </p:cNvPr>
          <p:cNvSpPr>
            <a:spLocks noGrp="1"/>
          </p:cNvSpPr>
          <p:nvPr>
            <p:ph idx="1"/>
          </p:nvPr>
        </p:nvSpPr>
        <p:spPr>
          <a:xfrm>
            <a:off x="1295400" y="1638300"/>
            <a:ext cx="9601200" cy="3581400"/>
          </a:xfrm>
        </p:spPr>
        <p:txBody>
          <a:bodyPr>
            <a:noAutofit/>
          </a:bodyPr>
          <a:lstStyle/>
          <a:p>
            <a:r>
              <a:rPr lang="fr-FR" sz="2200" dirty="0"/>
              <a:t>2 barres de hauteur</a:t>
            </a:r>
          </a:p>
          <a:p>
            <a:r>
              <a:rPr lang="fr-FR" sz="2200" dirty="0"/>
              <a:t>2 barres de perche</a:t>
            </a:r>
          </a:p>
          <a:p>
            <a:r>
              <a:rPr lang="fr-FR" sz="2200" dirty="0"/>
              <a:t>1 paire de remonte barre pour la perche</a:t>
            </a:r>
          </a:p>
          <a:p>
            <a:r>
              <a:rPr lang="fr-FR" sz="2200" dirty="0"/>
              <a:t>Engin de lancers (3 de chaque poids concernés par la compétition) *</a:t>
            </a:r>
          </a:p>
          <a:p>
            <a:r>
              <a:rPr lang="fr-FR" sz="2200" dirty="0"/>
              <a:t>Toise de Hauteur et toise de perche *</a:t>
            </a:r>
          </a:p>
          <a:p>
            <a:r>
              <a:rPr lang="fr-FR" sz="2200" dirty="0"/>
              <a:t>Manche à air pour les épreuves de sauts et de lancers *</a:t>
            </a:r>
          </a:p>
          <a:p>
            <a:r>
              <a:rPr lang="fr-FR" sz="2200" dirty="0"/>
              <a:t>Prévoir dans le prolongement de la ligne d’arrivée, </a:t>
            </a:r>
            <a:r>
              <a:rPr lang="fr-FR" sz="2200" i="1" dirty="0"/>
              <a:t>une échelle </a:t>
            </a:r>
            <a:r>
              <a:rPr lang="fr-FR" sz="2200" dirty="0"/>
              <a:t>pour le jury (chronométreurs manuels et juges à l’arrivée) ou bien délimiter un emplacement réservé dans les tribunes.</a:t>
            </a:r>
          </a:p>
          <a:p>
            <a:endParaRPr lang="fr-FR" sz="2200" dirty="0"/>
          </a:p>
          <a:p>
            <a:pPr marL="2359152" lvl="5" indent="0">
              <a:buNone/>
            </a:pPr>
            <a:r>
              <a:rPr lang="fr-FR" sz="2200" dirty="0"/>
              <a:t>	* Matériel pouvant être mis à disposition par la LIFA</a:t>
            </a:r>
          </a:p>
          <a:p>
            <a:pPr marL="0" indent="0">
              <a:buNone/>
            </a:pPr>
            <a:endParaRPr lang="fr-FR" sz="2200" dirty="0"/>
          </a:p>
        </p:txBody>
      </p:sp>
    </p:spTree>
    <p:extLst>
      <p:ext uri="{BB962C8B-B14F-4D97-AF65-F5344CB8AC3E}">
        <p14:creationId xmlns:p14="http://schemas.microsoft.com/office/powerpoint/2010/main" val="136890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284F061-5DE1-45F6-A822-2E727A736B96}"/>
              </a:ext>
            </a:extLst>
          </p:cNvPr>
          <p:cNvSpPr>
            <a:spLocks noGrp="1"/>
          </p:cNvSpPr>
          <p:nvPr>
            <p:ph type="title"/>
          </p:nvPr>
        </p:nvSpPr>
        <p:spPr/>
        <p:txBody>
          <a:bodyPr/>
          <a:lstStyle/>
          <a:p>
            <a:r>
              <a:rPr lang="fr-FR" dirty="0"/>
              <a:t>Restauration</a:t>
            </a:r>
          </a:p>
        </p:txBody>
      </p:sp>
      <p:sp>
        <p:nvSpPr>
          <p:cNvPr id="3" name="Espace réservé du texte 2">
            <a:extLst>
              <a:ext uri="{FF2B5EF4-FFF2-40B4-BE49-F238E27FC236}">
                <a16:creationId xmlns:a16="http://schemas.microsoft.com/office/drawing/2014/main" id="{4A678ACE-0C15-4D33-9FD4-57CB46719F55}"/>
              </a:ext>
            </a:extLst>
          </p:cNvPr>
          <p:cNvSpPr>
            <a:spLocks noGrp="1"/>
          </p:cNvSpPr>
          <p:nvPr>
            <p:ph type="body" idx="1"/>
          </p:nvPr>
        </p:nvSpPr>
        <p:spPr/>
        <p:txBody>
          <a:bodyPr/>
          <a:lstStyle/>
          <a:p>
            <a:endParaRPr lang="fr-FR"/>
          </a:p>
        </p:txBody>
      </p:sp>
    </p:spTree>
    <p:extLst>
      <p:ext uri="{BB962C8B-B14F-4D97-AF65-F5344CB8AC3E}">
        <p14:creationId xmlns:p14="http://schemas.microsoft.com/office/powerpoint/2010/main" val="24418733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E747FB2-F18C-461D-821D-24402CE07E86}"/>
              </a:ext>
            </a:extLst>
          </p:cNvPr>
          <p:cNvSpPr>
            <a:spLocks noGrp="1"/>
          </p:cNvSpPr>
          <p:nvPr>
            <p:ph type="title"/>
          </p:nvPr>
        </p:nvSpPr>
        <p:spPr/>
        <p:txBody>
          <a:bodyPr/>
          <a:lstStyle/>
          <a:p>
            <a:r>
              <a:rPr lang="fr-FR" dirty="0"/>
              <a:t>Restauration</a:t>
            </a:r>
          </a:p>
        </p:txBody>
      </p:sp>
      <p:sp>
        <p:nvSpPr>
          <p:cNvPr id="3" name="Espace réservé du contenu 2">
            <a:extLst>
              <a:ext uri="{FF2B5EF4-FFF2-40B4-BE49-F238E27FC236}">
                <a16:creationId xmlns:a16="http://schemas.microsoft.com/office/drawing/2014/main" id="{EA118AD8-7457-4D50-AF8A-6D19FE3EA70E}"/>
              </a:ext>
            </a:extLst>
          </p:cNvPr>
          <p:cNvSpPr>
            <a:spLocks noGrp="1"/>
          </p:cNvSpPr>
          <p:nvPr>
            <p:ph idx="1"/>
          </p:nvPr>
        </p:nvSpPr>
        <p:spPr>
          <a:xfrm>
            <a:off x="1295400" y="1638300"/>
            <a:ext cx="9601200" cy="3581400"/>
          </a:xfrm>
        </p:spPr>
        <p:txBody>
          <a:bodyPr>
            <a:noAutofit/>
          </a:bodyPr>
          <a:lstStyle/>
          <a:p>
            <a:pPr marL="0" indent="0">
              <a:buNone/>
            </a:pPr>
            <a:r>
              <a:rPr lang="fr-FR" sz="2200" dirty="0"/>
              <a:t>Compétition se déroulant sur une après-midi ou en soirée :</a:t>
            </a:r>
          </a:p>
          <a:p>
            <a:r>
              <a:rPr lang="fr-FR" dirty="0"/>
              <a:t>Il est nécessaire de prévoir une collation</a:t>
            </a:r>
          </a:p>
          <a:p>
            <a:r>
              <a:rPr lang="fr-FR" dirty="0"/>
              <a:t>Cette collation comprendra au minimum : 1 sandwich et 1 boisson</a:t>
            </a:r>
          </a:p>
          <a:p>
            <a:r>
              <a:rPr lang="fr-FR" dirty="0"/>
              <a:t>Prise en charge de cette prestation de restauration sur la base du tarif suivant : 1 collation / 4,00€</a:t>
            </a:r>
          </a:p>
          <a:p>
            <a:r>
              <a:rPr lang="fr-FR" dirty="0"/>
              <a:t>Remboursement fait par virement bancaire sur production d’une facture éditée par le club organisateur. </a:t>
            </a:r>
          </a:p>
          <a:p>
            <a:endParaRPr lang="fr-FR" dirty="0"/>
          </a:p>
        </p:txBody>
      </p:sp>
    </p:spTree>
    <p:extLst>
      <p:ext uri="{BB962C8B-B14F-4D97-AF65-F5344CB8AC3E}">
        <p14:creationId xmlns:p14="http://schemas.microsoft.com/office/powerpoint/2010/main" val="11373200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E747FB2-F18C-461D-821D-24402CE07E86}"/>
              </a:ext>
            </a:extLst>
          </p:cNvPr>
          <p:cNvSpPr>
            <a:spLocks noGrp="1"/>
          </p:cNvSpPr>
          <p:nvPr>
            <p:ph type="title"/>
          </p:nvPr>
        </p:nvSpPr>
        <p:spPr/>
        <p:txBody>
          <a:bodyPr/>
          <a:lstStyle/>
          <a:p>
            <a:r>
              <a:rPr lang="fr-FR" dirty="0"/>
              <a:t>Restauration</a:t>
            </a:r>
          </a:p>
        </p:txBody>
      </p:sp>
      <p:sp>
        <p:nvSpPr>
          <p:cNvPr id="3" name="Espace réservé du contenu 2">
            <a:extLst>
              <a:ext uri="{FF2B5EF4-FFF2-40B4-BE49-F238E27FC236}">
                <a16:creationId xmlns:a16="http://schemas.microsoft.com/office/drawing/2014/main" id="{EA118AD8-7457-4D50-AF8A-6D19FE3EA70E}"/>
              </a:ext>
            </a:extLst>
          </p:cNvPr>
          <p:cNvSpPr>
            <a:spLocks noGrp="1"/>
          </p:cNvSpPr>
          <p:nvPr>
            <p:ph idx="1"/>
          </p:nvPr>
        </p:nvSpPr>
        <p:spPr>
          <a:xfrm>
            <a:off x="1295400" y="1638300"/>
            <a:ext cx="9601200" cy="3581400"/>
          </a:xfrm>
        </p:spPr>
        <p:txBody>
          <a:bodyPr>
            <a:noAutofit/>
          </a:bodyPr>
          <a:lstStyle/>
          <a:p>
            <a:pPr marL="0" indent="0">
              <a:buNone/>
            </a:pPr>
            <a:r>
              <a:rPr lang="fr-FR" sz="2200" dirty="0"/>
              <a:t>Compétition se déroulant sur une journée</a:t>
            </a:r>
          </a:p>
          <a:p>
            <a:r>
              <a:rPr lang="fr-FR" dirty="0"/>
              <a:t>Prévoir un repas pour le déjeuner. </a:t>
            </a:r>
            <a:br>
              <a:rPr lang="fr-FR" dirty="0"/>
            </a:br>
            <a:r>
              <a:rPr lang="fr-FR" dirty="0"/>
              <a:t>Si le déjeuner est servi sous forme de panier-repas  celui-ci comprendra au minimum : 2 sandwichs, 1 boisson, 1 fruit, 1 café </a:t>
            </a:r>
            <a:br>
              <a:rPr lang="fr-FR" dirty="0"/>
            </a:br>
            <a:r>
              <a:rPr lang="fr-FR" dirty="0"/>
              <a:t>(NB : 1 baguette = 3 sandwichs) </a:t>
            </a:r>
          </a:p>
          <a:p>
            <a:r>
              <a:rPr lang="fr-FR" dirty="0"/>
              <a:t>Pour l’après-midi, il est nécessaire de prévoir la distribution d’une boisson pour chaque officiel. </a:t>
            </a:r>
          </a:p>
          <a:p>
            <a:r>
              <a:rPr lang="fr-FR" dirty="0"/>
              <a:t>Prise en charge par la LIFA d’un montant de 7,50 par panier repas et de 1,00€ pour la boisson de l’après-midi.</a:t>
            </a:r>
          </a:p>
          <a:p>
            <a:r>
              <a:rPr lang="fr-FR" dirty="0"/>
              <a:t>Remboursement fait par virement bancaire sur production d’une facture éditée par le club organisateur. </a:t>
            </a:r>
          </a:p>
        </p:txBody>
      </p:sp>
    </p:spTree>
    <p:extLst>
      <p:ext uri="{BB962C8B-B14F-4D97-AF65-F5344CB8AC3E}">
        <p14:creationId xmlns:p14="http://schemas.microsoft.com/office/powerpoint/2010/main" val="9234503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E747FB2-F18C-461D-821D-24402CE07E86}"/>
              </a:ext>
            </a:extLst>
          </p:cNvPr>
          <p:cNvSpPr>
            <a:spLocks noGrp="1"/>
          </p:cNvSpPr>
          <p:nvPr>
            <p:ph type="title"/>
          </p:nvPr>
        </p:nvSpPr>
        <p:spPr/>
        <p:txBody>
          <a:bodyPr/>
          <a:lstStyle/>
          <a:p>
            <a:r>
              <a:rPr lang="fr-FR" dirty="0"/>
              <a:t>Buvette</a:t>
            </a:r>
          </a:p>
        </p:txBody>
      </p:sp>
      <p:sp>
        <p:nvSpPr>
          <p:cNvPr id="3" name="Espace réservé du contenu 2">
            <a:extLst>
              <a:ext uri="{FF2B5EF4-FFF2-40B4-BE49-F238E27FC236}">
                <a16:creationId xmlns:a16="http://schemas.microsoft.com/office/drawing/2014/main" id="{EA118AD8-7457-4D50-AF8A-6D19FE3EA70E}"/>
              </a:ext>
            </a:extLst>
          </p:cNvPr>
          <p:cNvSpPr>
            <a:spLocks noGrp="1"/>
          </p:cNvSpPr>
          <p:nvPr>
            <p:ph idx="1"/>
          </p:nvPr>
        </p:nvSpPr>
        <p:spPr>
          <a:xfrm>
            <a:off x="1295400" y="1638300"/>
            <a:ext cx="9601200" cy="3581400"/>
          </a:xfrm>
        </p:spPr>
        <p:txBody>
          <a:bodyPr>
            <a:noAutofit/>
          </a:bodyPr>
          <a:lstStyle/>
          <a:p>
            <a:r>
              <a:rPr lang="fr-FR" sz="2200" dirty="0"/>
              <a:t>La mise en place d’une buvette est fortement recommandée lors des principales manifestations (Championnats ES-SE, CA-JU, Masters, Interclubs,…).</a:t>
            </a:r>
          </a:p>
          <a:p>
            <a:r>
              <a:rPr lang="fr-FR" sz="2200" dirty="0"/>
              <a:t>La gestion de la buvette est confiée au COL</a:t>
            </a:r>
          </a:p>
          <a:p>
            <a:r>
              <a:rPr lang="fr-FR" sz="2200" dirty="0"/>
              <a:t>Les recettes sont intégralement perçues par le COL</a:t>
            </a:r>
          </a:p>
          <a:p>
            <a:pPr marL="0" indent="0">
              <a:buNone/>
            </a:pPr>
            <a:endParaRPr lang="fr-FR" sz="2200" dirty="0"/>
          </a:p>
        </p:txBody>
      </p:sp>
    </p:spTree>
    <p:extLst>
      <p:ext uri="{BB962C8B-B14F-4D97-AF65-F5344CB8AC3E}">
        <p14:creationId xmlns:p14="http://schemas.microsoft.com/office/powerpoint/2010/main" val="18936983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284F061-5DE1-45F6-A822-2E727A736B96}"/>
              </a:ext>
            </a:extLst>
          </p:cNvPr>
          <p:cNvSpPr>
            <a:spLocks noGrp="1"/>
          </p:cNvSpPr>
          <p:nvPr>
            <p:ph type="title"/>
          </p:nvPr>
        </p:nvSpPr>
        <p:spPr/>
        <p:txBody>
          <a:bodyPr/>
          <a:lstStyle/>
          <a:p>
            <a:r>
              <a:rPr lang="fr-FR" dirty="0"/>
              <a:t>PREAMBULE</a:t>
            </a:r>
          </a:p>
        </p:txBody>
      </p:sp>
      <p:sp>
        <p:nvSpPr>
          <p:cNvPr id="3" name="Espace réservé du texte 2">
            <a:extLst>
              <a:ext uri="{FF2B5EF4-FFF2-40B4-BE49-F238E27FC236}">
                <a16:creationId xmlns:a16="http://schemas.microsoft.com/office/drawing/2014/main" id="{4A678ACE-0C15-4D33-9FD4-57CB46719F55}"/>
              </a:ext>
            </a:extLst>
          </p:cNvPr>
          <p:cNvSpPr>
            <a:spLocks noGrp="1"/>
          </p:cNvSpPr>
          <p:nvPr>
            <p:ph type="body" idx="1"/>
          </p:nvPr>
        </p:nvSpPr>
        <p:spPr/>
        <p:txBody>
          <a:bodyPr>
            <a:normAutofit fontScale="62500" lnSpcReduction="20000"/>
          </a:bodyPr>
          <a:lstStyle/>
          <a:p>
            <a:r>
              <a:rPr lang="fr-FR" dirty="0"/>
              <a:t>Le présent document ne constitue pas un cahier des charges mais présente les caractéristiques communes de l’ensemble des compétitions de la LIFA. Pour plus d’information sur l’une des compétitions, vous pouvez demander le cahier des charges spécifique à la compétition que vous souhaitez recevoir par e-mail à hatem.benayed@athleif.org</a:t>
            </a:r>
          </a:p>
          <a:p>
            <a:r>
              <a:rPr lang="fr-FR" dirty="0"/>
              <a:t> </a:t>
            </a:r>
          </a:p>
        </p:txBody>
      </p:sp>
    </p:spTree>
    <p:extLst>
      <p:ext uri="{BB962C8B-B14F-4D97-AF65-F5344CB8AC3E}">
        <p14:creationId xmlns:p14="http://schemas.microsoft.com/office/powerpoint/2010/main" val="14797905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284F061-5DE1-45F6-A822-2E727A736B96}"/>
              </a:ext>
            </a:extLst>
          </p:cNvPr>
          <p:cNvSpPr>
            <a:spLocks noGrp="1"/>
          </p:cNvSpPr>
          <p:nvPr>
            <p:ph type="title"/>
          </p:nvPr>
        </p:nvSpPr>
        <p:spPr/>
        <p:txBody>
          <a:bodyPr/>
          <a:lstStyle/>
          <a:p>
            <a:r>
              <a:rPr lang="fr-FR" dirty="0"/>
              <a:t>MOYENS HUMAINS</a:t>
            </a:r>
          </a:p>
        </p:txBody>
      </p:sp>
      <p:sp>
        <p:nvSpPr>
          <p:cNvPr id="3" name="Espace réservé du texte 2">
            <a:extLst>
              <a:ext uri="{FF2B5EF4-FFF2-40B4-BE49-F238E27FC236}">
                <a16:creationId xmlns:a16="http://schemas.microsoft.com/office/drawing/2014/main" id="{4A678ACE-0C15-4D33-9FD4-57CB46719F55}"/>
              </a:ext>
            </a:extLst>
          </p:cNvPr>
          <p:cNvSpPr>
            <a:spLocks noGrp="1"/>
          </p:cNvSpPr>
          <p:nvPr>
            <p:ph type="body" idx="1"/>
          </p:nvPr>
        </p:nvSpPr>
        <p:spPr/>
        <p:txBody>
          <a:bodyPr/>
          <a:lstStyle/>
          <a:p>
            <a:endParaRPr lang="fr-FR"/>
          </a:p>
        </p:txBody>
      </p:sp>
    </p:spTree>
    <p:extLst>
      <p:ext uri="{BB962C8B-B14F-4D97-AF65-F5344CB8AC3E}">
        <p14:creationId xmlns:p14="http://schemas.microsoft.com/office/powerpoint/2010/main" val="1891186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E747FB2-F18C-461D-821D-24402CE07E86}"/>
              </a:ext>
            </a:extLst>
          </p:cNvPr>
          <p:cNvSpPr>
            <a:spLocks noGrp="1"/>
          </p:cNvSpPr>
          <p:nvPr>
            <p:ph type="title"/>
          </p:nvPr>
        </p:nvSpPr>
        <p:spPr/>
        <p:txBody>
          <a:bodyPr/>
          <a:lstStyle/>
          <a:p>
            <a:r>
              <a:rPr lang="fr-FR" dirty="0"/>
              <a:t>Jury</a:t>
            </a:r>
            <a:br>
              <a:rPr lang="fr-FR" dirty="0"/>
            </a:br>
            <a:endParaRPr lang="fr-FR" dirty="0"/>
          </a:p>
        </p:txBody>
      </p:sp>
      <p:sp>
        <p:nvSpPr>
          <p:cNvPr id="3" name="Espace réservé du contenu 2">
            <a:extLst>
              <a:ext uri="{FF2B5EF4-FFF2-40B4-BE49-F238E27FC236}">
                <a16:creationId xmlns:a16="http://schemas.microsoft.com/office/drawing/2014/main" id="{EA118AD8-7457-4D50-AF8A-6D19FE3EA70E}"/>
              </a:ext>
            </a:extLst>
          </p:cNvPr>
          <p:cNvSpPr>
            <a:spLocks noGrp="1"/>
          </p:cNvSpPr>
          <p:nvPr>
            <p:ph idx="1"/>
          </p:nvPr>
        </p:nvSpPr>
        <p:spPr/>
        <p:txBody>
          <a:bodyPr>
            <a:normAutofit/>
          </a:bodyPr>
          <a:lstStyle/>
          <a:p>
            <a:pPr lvl="0"/>
            <a:r>
              <a:rPr lang="fr-FR" dirty="0"/>
              <a:t>Recrutement du jury assuré par la Ligue de l’Île-de-France d’Athlétisme</a:t>
            </a:r>
          </a:p>
          <a:p>
            <a:pPr lvl="0"/>
            <a:endParaRPr lang="fr-FR" dirty="0"/>
          </a:p>
          <a:p>
            <a:pPr lvl="0"/>
            <a:r>
              <a:rPr lang="fr-FR" dirty="0"/>
              <a:t>Le nombre de jury est variable selon le format de la compétition</a:t>
            </a:r>
          </a:p>
          <a:p>
            <a:pPr lvl="0"/>
            <a:endParaRPr lang="fr-FR" dirty="0"/>
          </a:p>
          <a:p>
            <a:pPr lvl="0"/>
            <a:r>
              <a:rPr lang="fr-FR" dirty="0"/>
              <a:t>Affectation et convocation des juges assurés par la Ligue de l’Île-de-France d’Athlétisme.</a:t>
            </a:r>
          </a:p>
          <a:p>
            <a:pPr lvl="0"/>
            <a:r>
              <a:rPr lang="fr-FR" dirty="0"/>
              <a:t>Repas du jury assuré par le COL mais à la charge de la LIFA</a:t>
            </a:r>
          </a:p>
        </p:txBody>
      </p:sp>
    </p:spTree>
    <p:extLst>
      <p:ext uri="{BB962C8B-B14F-4D97-AF65-F5344CB8AC3E}">
        <p14:creationId xmlns:p14="http://schemas.microsoft.com/office/powerpoint/2010/main" val="19389276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E747FB2-F18C-461D-821D-24402CE07E86}"/>
              </a:ext>
            </a:extLst>
          </p:cNvPr>
          <p:cNvSpPr>
            <a:spLocks noGrp="1"/>
          </p:cNvSpPr>
          <p:nvPr>
            <p:ph type="title"/>
          </p:nvPr>
        </p:nvSpPr>
        <p:spPr/>
        <p:txBody>
          <a:bodyPr/>
          <a:lstStyle/>
          <a:p>
            <a:r>
              <a:rPr lang="fr-FR" dirty="0"/>
              <a:t>Bénévoles Locaux</a:t>
            </a:r>
            <a:br>
              <a:rPr lang="fr-FR" dirty="0"/>
            </a:br>
            <a:endParaRPr lang="fr-FR" dirty="0"/>
          </a:p>
        </p:txBody>
      </p:sp>
      <p:sp>
        <p:nvSpPr>
          <p:cNvPr id="3" name="Espace réservé du contenu 2">
            <a:extLst>
              <a:ext uri="{FF2B5EF4-FFF2-40B4-BE49-F238E27FC236}">
                <a16:creationId xmlns:a16="http://schemas.microsoft.com/office/drawing/2014/main" id="{EA118AD8-7457-4D50-AF8A-6D19FE3EA70E}"/>
              </a:ext>
            </a:extLst>
          </p:cNvPr>
          <p:cNvSpPr>
            <a:spLocks noGrp="1"/>
          </p:cNvSpPr>
          <p:nvPr>
            <p:ph idx="1"/>
          </p:nvPr>
        </p:nvSpPr>
        <p:spPr/>
        <p:txBody>
          <a:bodyPr>
            <a:normAutofit fontScale="92500" lnSpcReduction="10000"/>
          </a:bodyPr>
          <a:lstStyle/>
          <a:p>
            <a:pPr lvl="0"/>
            <a:r>
              <a:rPr lang="fr-FR" dirty="0"/>
              <a:t>Le club organisateur doit désigner </a:t>
            </a:r>
            <a:r>
              <a:rPr lang="fr-FR" b="1" dirty="0"/>
              <a:t>un responsable de l’organisation locale</a:t>
            </a:r>
            <a:r>
              <a:rPr lang="fr-FR" dirty="0"/>
              <a:t> qui sera l’interlocuteur de la LIFA lors de la phase préparatoire et le jour de la manifestation</a:t>
            </a:r>
          </a:p>
          <a:p>
            <a:pPr marL="0" lvl="0" indent="0">
              <a:buNone/>
            </a:pPr>
            <a:endParaRPr lang="fr-FR" dirty="0"/>
          </a:p>
          <a:p>
            <a:pPr lvl="0"/>
            <a:r>
              <a:rPr lang="fr-FR" dirty="0"/>
              <a:t>Le club organisateur doit désigner également </a:t>
            </a:r>
            <a:r>
              <a:rPr lang="fr-FR" b="1" dirty="0"/>
              <a:t>un responsable technique</a:t>
            </a:r>
            <a:r>
              <a:rPr lang="fr-FR" dirty="0"/>
              <a:t> qui sera en charge du matériel et de la préparation des aires de compétitions (pistes, aires de sauts et lancers).</a:t>
            </a:r>
          </a:p>
          <a:p>
            <a:pPr lvl="0"/>
            <a:endParaRPr lang="fr-FR" dirty="0"/>
          </a:p>
          <a:p>
            <a:pPr lvl="0"/>
            <a:r>
              <a:rPr lang="fr-FR" dirty="0"/>
              <a:t>Pendant la compétition, le club organisateur doit mettre à disposition</a:t>
            </a:r>
          </a:p>
          <a:p>
            <a:pPr lvl="1"/>
            <a:r>
              <a:rPr lang="fr-FR" dirty="0"/>
              <a:t>une équipe pour la manipulation des haies et leur réparation rapide le cas échéant</a:t>
            </a:r>
          </a:p>
          <a:p>
            <a:pPr lvl="1"/>
            <a:r>
              <a:rPr lang="fr-FR" dirty="0"/>
              <a:t>1 à 2 personnes pour les navettes et l’affichage des résultats</a:t>
            </a:r>
          </a:p>
        </p:txBody>
      </p:sp>
    </p:spTree>
    <p:extLst>
      <p:ext uri="{BB962C8B-B14F-4D97-AF65-F5344CB8AC3E}">
        <p14:creationId xmlns:p14="http://schemas.microsoft.com/office/powerpoint/2010/main" val="23898749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284F061-5DE1-45F6-A822-2E727A736B96}"/>
              </a:ext>
            </a:extLst>
          </p:cNvPr>
          <p:cNvSpPr>
            <a:spLocks noGrp="1"/>
          </p:cNvSpPr>
          <p:nvPr>
            <p:ph type="title"/>
          </p:nvPr>
        </p:nvSpPr>
        <p:spPr/>
        <p:txBody>
          <a:bodyPr/>
          <a:lstStyle/>
          <a:p>
            <a:r>
              <a:rPr lang="fr-FR" dirty="0"/>
              <a:t>candidature</a:t>
            </a:r>
          </a:p>
        </p:txBody>
      </p:sp>
      <p:sp>
        <p:nvSpPr>
          <p:cNvPr id="3" name="Espace réservé du texte 2">
            <a:extLst>
              <a:ext uri="{FF2B5EF4-FFF2-40B4-BE49-F238E27FC236}">
                <a16:creationId xmlns:a16="http://schemas.microsoft.com/office/drawing/2014/main" id="{4A678ACE-0C15-4D33-9FD4-57CB46719F55}"/>
              </a:ext>
            </a:extLst>
          </p:cNvPr>
          <p:cNvSpPr>
            <a:spLocks noGrp="1"/>
          </p:cNvSpPr>
          <p:nvPr>
            <p:ph type="body" idx="1"/>
          </p:nvPr>
        </p:nvSpPr>
        <p:spPr/>
        <p:txBody>
          <a:bodyPr/>
          <a:lstStyle/>
          <a:p>
            <a:endParaRPr lang="fr-FR"/>
          </a:p>
        </p:txBody>
      </p:sp>
    </p:spTree>
    <p:extLst>
      <p:ext uri="{BB962C8B-B14F-4D97-AF65-F5344CB8AC3E}">
        <p14:creationId xmlns:p14="http://schemas.microsoft.com/office/powerpoint/2010/main" val="34217535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E747FB2-F18C-461D-821D-24402CE07E86}"/>
              </a:ext>
            </a:extLst>
          </p:cNvPr>
          <p:cNvSpPr>
            <a:spLocks noGrp="1"/>
          </p:cNvSpPr>
          <p:nvPr>
            <p:ph type="title"/>
          </p:nvPr>
        </p:nvSpPr>
        <p:spPr/>
        <p:txBody>
          <a:bodyPr/>
          <a:lstStyle/>
          <a:p>
            <a:r>
              <a:rPr lang="fr-FR" dirty="0"/>
              <a:t>Candidature</a:t>
            </a:r>
          </a:p>
        </p:txBody>
      </p:sp>
      <p:sp>
        <p:nvSpPr>
          <p:cNvPr id="3" name="Espace réservé du contenu 2">
            <a:extLst>
              <a:ext uri="{FF2B5EF4-FFF2-40B4-BE49-F238E27FC236}">
                <a16:creationId xmlns:a16="http://schemas.microsoft.com/office/drawing/2014/main" id="{EA118AD8-7457-4D50-AF8A-6D19FE3EA70E}"/>
              </a:ext>
            </a:extLst>
          </p:cNvPr>
          <p:cNvSpPr>
            <a:spLocks noGrp="1"/>
          </p:cNvSpPr>
          <p:nvPr>
            <p:ph idx="1"/>
          </p:nvPr>
        </p:nvSpPr>
        <p:spPr/>
        <p:txBody>
          <a:bodyPr/>
          <a:lstStyle/>
          <a:p>
            <a:r>
              <a:rPr lang="fr-FR" dirty="0"/>
              <a:t>Un club souhaitant recevoir une compétition LIFA doit renvoyer sa fiche de candidature au service en charge des compétitions (contact = </a:t>
            </a:r>
            <a:r>
              <a:rPr lang="fr-FR" dirty="0">
                <a:hlinkClick r:id="rId2"/>
              </a:rPr>
              <a:t>Hatem BEN AYED</a:t>
            </a:r>
            <a:r>
              <a:rPr lang="fr-FR" dirty="0"/>
              <a:t>).</a:t>
            </a:r>
          </a:p>
          <a:p>
            <a:pPr marL="0" indent="0">
              <a:buNone/>
            </a:pPr>
            <a:endParaRPr lang="fr-FR" dirty="0"/>
          </a:p>
          <a:p>
            <a:r>
              <a:rPr lang="fr-FR" dirty="0"/>
              <a:t>Les candidatures sont soumises à l’approbation du Comité Directeur LIFA</a:t>
            </a:r>
          </a:p>
          <a:p>
            <a:endParaRPr lang="fr-FR" dirty="0"/>
          </a:p>
          <a:p>
            <a:r>
              <a:rPr lang="fr-FR" dirty="0"/>
              <a:t>Une lettre notifiant la décision du Comité Directeur est systématiquement envoyée aux clubs candidats</a:t>
            </a:r>
          </a:p>
        </p:txBody>
      </p:sp>
    </p:spTree>
    <p:extLst>
      <p:ext uri="{BB962C8B-B14F-4D97-AF65-F5344CB8AC3E}">
        <p14:creationId xmlns:p14="http://schemas.microsoft.com/office/powerpoint/2010/main" val="8874750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E747FB2-F18C-461D-821D-24402CE07E86}"/>
              </a:ext>
            </a:extLst>
          </p:cNvPr>
          <p:cNvSpPr>
            <a:spLocks noGrp="1"/>
          </p:cNvSpPr>
          <p:nvPr>
            <p:ph type="title"/>
          </p:nvPr>
        </p:nvSpPr>
        <p:spPr/>
        <p:txBody>
          <a:bodyPr>
            <a:normAutofit/>
          </a:bodyPr>
          <a:lstStyle/>
          <a:p>
            <a:r>
              <a:rPr lang="fr-FR" dirty="0"/>
              <a:t>Fiche de Candidature</a:t>
            </a:r>
          </a:p>
        </p:txBody>
      </p:sp>
      <p:sp>
        <p:nvSpPr>
          <p:cNvPr id="3" name="Espace réservé du contenu 2">
            <a:extLst>
              <a:ext uri="{FF2B5EF4-FFF2-40B4-BE49-F238E27FC236}">
                <a16:creationId xmlns:a16="http://schemas.microsoft.com/office/drawing/2014/main" id="{EA118AD8-7457-4D50-AF8A-6D19FE3EA70E}"/>
              </a:ext>
            </a:extLst>
          </p:cNvPr>
          <p:cNvSpPr>
            <a:spLocks noGrp="1"/>
          </p:cNvSpPr>
          <p:nvPr>
            <p:ph idx="1"/>
          </p:nvPr>
        </p:nvSpPr>
        <p:spPr/>
        <p:txBody>
          <a:bodyPr>
            <a:normAutofit fontScale="62500" lnSpcReduction="20000"/>
          </a:bodyPr>
          <a:lstStyle/>
          <a:p>
            <a:pPr marL="0" indent="0">
              <a:buNone/>
            </a:pPr>
            <a:r>
              <a:rPr lang="fr-FR" dirty="0"/>
              <a:t>_________________________________________________________________________________________________________________, </a:t>
            </a:r>
          </a:p>
          <a:p>
            <a:pPr marL="0" indent="0">
              <a:buNone/>
            </a:pPr>
            <a:r>
              <a:rPr lang="fr-FR" sz="2300" dirty="0"/>
              <a:t>Président du club, _________________________________________________________________________________________, </a:t>
            </a:r>
          </a:p>
          <a:p>
            <a:pPr marL="0" indent="0">
              <a:buNone/>
            </a:pPr>
            <a:r>
              <a:rPr lang="fr-FR" sz="2300" dirty="0"/>
              <a:t>affilié à la FFA sous le n°0______________</a:t>
            </a:r>
          </a:p>
          <a:p>
            <a:pPr marL="0" indent="0">
              <a:buNone/>
            </a:pPr>
            <a:r>
              <a:rPr lang="fr-FR" sz="2300" dirty="0"/>
              <a:t>se porte candidat pour ______________________________________________________________________________________ </a:t>
            </a:r>
          </a:p>
          <a:p>
            <a:pPr marL="0" indent="0">
              <a:buNone/>
            </a:pPr>
            <a:r>
              <a:rPr lang="fr-FR" sz="2300" dirty="0"/>
              <a:t>prévue(s) le(s) ____________________________________________</a:t>
            </a:r>
          </a:p>
          <a:p>
            <a:pPr marL="0" indent="0">
              <a:buNone/>
            </a:pPr>
            <a:endParaRPr lang="fr-FR" sz="2300" dirty="0"/>
          </a:p>
          <a:p>
            <a:pPr marL="0" indent="0">
              <a:buNone/>
            </a:pPr>
            <a:r>
              <a:rPr lang="fr-FR" sz="2300" dirty="0"/>
              <a:t>Nous certifions que le stade _______________________________, situé au __________________________________________</a:t>
            </a:r>
          </a:p>
          <a:p>
            <a:pPr marL="0" indent="0">
              <a:buNone/>
            </a:pPr>
            <a:r>
              <a:rPr lang="fr-FR" sz="2300" dirty="0"/>
              <a:t>_________________________________________________________________________________________________________</a:t>
            </a:r>
          </a:p>
          <a:p>
            <a:pPr marL="0" indent="0">
              <a:buNone/>
            </a:pPr>
            <a:r>
              <a:rPr lang="fr-FR" sz="2300" dirty="0"/>
              <a:t>Est dument homologué et que son état est compatible avec l’organisation d’une compétition de niveau régionale</a:t>
            </a:r>
          </a:p>
          <a:p>
            <a:pPr marL="0" indent="0">
              <a:buNone/>
            </a:pPr>
            <a:endParaRPr lang="fr-FR" sz="2300" dirty="0"/>
          </a:p>
          <a:p>
            <a:pPr marL="0" indent="0">
              <a:buNone/>
            </a:pPr>
            <a:r>
              <a:rPr lang="fr-FR" sz="2300" dirty="0"/>
              <a:t>							Signature du Président du club</a:t>
            </a:r>
          </a:p>
        </p:txBody>
      </p:sp>
      <p:sp>
        <p:nvSpPr>
          <p:cNvPr id="4" name="ZoneTexte 3">
            <a:extLst>
              <a:ext uri="{FF2B5EF4-FFF2-40B4-BE49-F238E27FC236}">
                <a16:creationId xmlns:a16="http://schemas.microsoft.com/office/drawing/2014/main" id="{E06EE9F0-F604-4F5D-B240-B9A92DEB6434}"/>
              </a:ext>
            </a:extLst>
          </p:cNvPr>
          <p:cNvSpPr txBox="1"/>
          <p:nvPr/>
        </p:nvSpPr>
        <p:spPr>
          <a:xfrm>
            <a:off x="10006613" y="2714584"/>
            <a:ext cx="1198485" cy="246221"/>
          </a:xfrm>
          <a:prstGeom prst="rect">
            <a:avLst/>
          </a:prstGeom>
          <a:noFill/>
        </p:spPr>
        <p:txBody>
          <a:bodyPr wrap="square" rtlCol="0">
            <a:spAutoFit/>
          </a:bodyPr>
          <a:lstStyle/>
          <a:p>
            <a:r>
              <a:rPr lang="fr-FR" sz="1000" dirty="0"/>
              <a:t>Nom du Club</a:t>
            </a:r>
          </a:p>
        </p:txBody>
      </p:sp>
      <p:sp>
        <p:nvSpPr>
          <p:cNvPr id="5" name="ZoneTexte 4">
            <a:extLst>
              <a:ext uri="{FF2B5EF4-FFF2-40B4-BE49-F238E27FC236}">
                <a16:creationId xmlns:a16="http://schemas.microsoft.com/office/drawing/2014/main" id="{047419D4-DFCA-4170-9C62-CAEC933BFFE2}"/>
              </a:ext>
            </a:extLst>
          </p:cNvPr>
          <p:cNvSpPr txBox="1"/>
          <p:nvPr/>
        </p:nvSpPr>
        <p:spPr>
          <a:xfrm>
            <a:off x="10006612" y="2390499"/>
            <a:ext cx="1198485" cy="246221"/>
          </a:xfrm>
          <a:prstGeom prst="rect">
            <a:avLst/>
          </a:prstGeom>
          <a:noFill/>
        </p:spPr>
        <p:txBody>
          <a:bodyPr wrap="square" rtlCol="0">
            <a:spAutoFit/>
          </a:bodyPr>
          <a:lstStyle/>
          <a:p>
            <a:r>
              <a:rPr lang="fr-FR" sz="1000" dirty="0"/>
              <a:t>Nom et prénom</a:t>
            </a:r>
          </a:p>
        </p:txBody>
      </p:sp>
      <p:sp>
        <p:nvSpPr>
          <p:cNvPr id="6" name="ZoneTexte 5">
            <a:extLst>
              <a:ext uri="{FF2B5EF4-FFF2-40B4-BE49-F238E27FC236}">
                <a16:creationId xmlns:a16="http://schemas.microsoft.com/office/drawing/2014/main" id="{CC06539D-DA99-429E-BB16-21A92E11C283}"/>
              </a:ext>
            </a:extLst>
          </p:cNvPr>
          <p:cNvSpPr txBox="1"/>
          <p:nvPr/>
        </p:nvSpPr>
        <p:spPr>
          <a:xfrm>
            <a:off x="3918011" y="3062293"/>
            <a:ext cx="1198485" cy="246221"/>
          </a:xfrm>
          <a:prstGeom prst="rect">
            <a:avLst/>
          </a:prstGeom>
          <a:noFill/>
        </p:spPr>
        <p:txBody>
          <a:bodyPr wrap="square" rtlCol="0">
            <a:spAutoFit/>
          </a:bodyPr>
          <a:lstStyle/>
          <a:p>
            <a:r>
              <a:rPr lang="fr-FR" sz="1000" dirty="0"/>
              <a:t>N° FFA du club</a:t>
            </a:r>
          </a:p>
        </p:txBody>
      </p:sp>
      <p:sp>
        <p:nvSpPr>
          <p:cNvPr id="7" name="ZoneTexte 6">
            <a:extLst>
              <a:ext uri="{FF2B5EF4-FFF2-40B4-BE49-F238E27FC236}">
                <a16:creationId xmlns:a16="http://schemas.microsoft.com/office/drawing/2014/main" id="{890AF817-B20F-4162-AE4F-F3C1BC5EF57C}"/>
              </a:ext>
            </a:extLst>
          </p:cNvPr>
          <p:cNvSpPr txBox="1"/>
          <p:nvPr/>
        </p:nvSpPr>
        <p:spPr>
          <a:xfrm>
            <a:off x="10006612" y="3378776"/>
            <a:ext cx="1198485" cy="246221"/>
          </a:xfrm>
          <a:prstGeom prst="rect">
            <a:avLst/>
          </a:prstGeom>
          <a:noFill/>
        </p:spPr>
        <p:txBody>
          <a:bodyPr wrap="square" rtlCol="0">
            <a:spAutoFit/>
          </a:bodyPr>
          <a:lstStyle/>
          <a:p>
            <a:r>
              <a:rPr lang="fr-FR" sz="1000" dirty="0"/>
              <a:t>Nom compétition</a:t>
            </a:r>
          </a:p>
        </p:txBody>
      </p:sp>
      <p:sp>
        <p:nvSpPr>
          <p:cNvPr id="8" name="ZoneTexte 7">
            <a:extLst>
              <a:ext uri="{FF2B5EF4-FFF2-40B4-BE49-F238E27FC236}">
                <a16:creationId xmlns:a16="http://schemas.microsoft.com/office/drawing/2014/main" id="{F98A72BB-BFB7-4D63-AC4F-31DBB889AE19}"/>
              </a:ext>
            </a:extLst>
          </p:cNvPr>
          <p:cNvSpPr txBox="1"/>
          <p:nvPr/>
        </p:nvSpPr>
        <p:spPr>
          <a:xfrm>
            <a:off x="5461245" y="3651631"/>
            <a:ext cx="1198485" cy="246221"/>
          </a:xfrm>
          <a:prstGeom prst="rect">
            <a:avLst/>
          </a:prstGeom>
          <a:noFill/>
        </p:spPr>
        <p:txBody>
          <a:bodyPr wrap="square" rtlCol="0">
            <a:spAutoFit/>
          </a:bodyPr>
          <a:lstStyle/>
          <a:p>
            <a:r>
              <a:rPr lang="fr-FR" sz="1000" dirty="0"/>
              <a:t>Date compétition</a:t>
            </a:r>
          </a:p>
        </p:txBody>
      </p:sp>
      <p:sp>
        <p:nvSpPr>
          <p:cNvPr id="9" name="ZoneTexte 8">
            <a:extLst>
              <a:ext uri="{FF2B5EF4-FFF2-40B4-BE49-F238E27FC236}">
                <a16:creationId xmlns:a16="http://schemas.microsoft.com/office/drawing/2014/main" id="{4B0DB3B7-5BA0-49F8-AE52-3F01CBE298E0}"/>
              </a:ext>
            </a:extLst>
          </p:cNvPr>
          <p:cNvSpPr txBox="1"/>
          <p:nvPr/>
        </p:nvSpPr>
        <p:spPr>
          <a:xfrm>
            <a:off x="5480483" y="4256792"/>
            <a:ext cx="1198485" cy="246221"/>
          </a:xfrm>
          <a:prstGeom prst="rect">
            <a:avLst/>
          </a:prstGeom>
          <a:noFill/>
        </p:spPr>
        <p:txBody>
          <a:bodyPr wrap="square" rtlCol="0">
            <a:spAutoFit/>
          </a:bodyPr>
          <a:lstStyle/>
          <a:p>
            <a:r>
              <a:rPr lang="fr-FR" sz="1000" dirty="0"/>
              <a:t>Nom du Stade</a:t>
            </a:r>
          </a:p>
        </p:txBody>
      </p:sp>
      <p:sp>
        <p:nvSpPr>
          <p:cNvPr id="10" name="ZoneTexte 9">
            <a:extLst>
              <a:ext uri="{FF2B5EF4-FFF2-40B4-BE49-F238E27FC236}">
                <a16:creationId xmlns:a16="http://schemas.microsoft.com/office/drawing/2014/main" id="{59A7AE7C-EF1C-4C3E-BEB2-79D9566E6A82}"/>
              </a:ext>
            </a:extLst>
          </p:cNvPr>
          <p:cNvSpPr txBox="1"/>
          <p:nvPr/>
        </p:nvSpPr>
        <p:spPr>
          <a:xfrm>
            <a:off x="10006612" y="4285459"/>
            <a:ext cx="1198485" cy="246221"/>
          </a:xfrm>
          <a:prstGeom prst="rect">
            <a:avLst/>
          </a:prstGeom>
          <a:noFill/>
        </p:spPr>
        <p:txBody>
          <a:bodyPr wrap="square" rtlCol="0">
            <a:spAutoFit/>
          </a:bodyPr>
          <a:lstStyle/>
          <a:p>
            <a:r>
              <a:rPr lang="fr-FR" sz="1000" dirty="0"/>
              <a:t>Adresse Complète</a:t>
            </a:r>
          </a:p>
        </p:txBody>
      </p:sp>
    </p:spTree>
    <p:extLst>
      <p:ext uri="{BB962C8B-B14F-4D97-AF65-F5344CB8AC3E}">
        <p14:creationId xmlns:p14="http://schemas.microsoft.com/office/powerpoint/2010/main" val="11705538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284F061-5DE1-45F6-A822-2E727A736B96}"/>
              </a:ext>
            </a:extLst>
          </p:cNvPr>
          <p:cNvSpPr>
            <a:spLocks noGrp="1"/>
          </p:cNvSpPr>
          <p:nvPr>
            <p:ph type="title"/>
          </p:nvPr>
        </p:nvSpPr>
        <p:spPr/>
        <p:txBody>
          <a:bodyPr/>
          <a:lstStyle/>
          <a:p>
            <a:r>
              <a:rPr lang="fr-FR" dirty="0"/>
              <a:t>Installations sportives</a:t>
            </a:r>
          </a:p>
        </p:txBody>
      </p:sp>
      <p:sp>
        <p:nvSpPr>
          <p:cNvPr id="3" name="Espace réservé du texte 2">
            <a:extLst>
              <a:ext uri="{FF2B5EF4-FFF2-40B4-BE49-F238E27FC236}">
                <a16:creationId xmlns:a16="http://schemas.microsoft.com/office/drawing/2014/main" id="{4A678ACE-0C15-4D33-9FD4-57CB46719F55}"/>
              </a:ext>
            </a:extLst>
          </p:cNvPr>
          <p:cNvSpPr>
            <a:spLocks noGrp="1"/>
          </p:cNvSpPr>
          <p:nvPr>
            <p:ph type="body" idx="1"/>
          </p:nvPr>
        </p:nvSpPr>
        <p:spPr/>
        <p:txBody>
          <a:bodyPr/>
          <a:lstStyle/>
          <a:p>
            <a:endParaRPr lang="fr-FR"/>
          </a:p>
        </p:txBody>
      </p:sp>
    </p:spTree>
    <p:extLst>
      <p:ext uri="{BB962C8B-B14F-4D97-AF65-F5344CB8AC3E}">
        <p14:creationId xmlns:p14="http://schemas.microsoft.com/office/powerpoint/2010/main" val="15131045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E747FB2-F18C-461D-821D-24402CE07E86}"/>
              </a:ext>
            </a:extLst>
          </p:cNvPr>
          <p:cNvSpPr>
            <a:spLocks noGrp="1"/>
          </p:cNvSpPr>
          <p:nvPr>
            <p:ph type="title"/>
          </p:nvPr>
        </p:nvSpPr>
        <p:spPr/>
        <p:txBody>
          <a:bodyPr/>
          <a:lstStyle/>
          <a:p>
            <a:r>
              <a:rPr lang="fr-FR" dirty="0"/>
              <a:t>Installations sportives</a:t>
            </a:r>
          </a:p>
        </p:txBody>
      </p:sp>
      <p:sp>
        <p:nvSpPr>
          <p:cNvPr id="3" name="Espace réservé du contenu 2">
            <a:extLst>
              <a:ext uri="{FF2B5EF4-FFF2-40B4-BE49-F238E27FC236}">
                <a16:creationId xmlns:a16="http://schemas.microsoft.com/office/drawing/2014/main" id="{EA118AD8-7457-4D50-AF8A-6D19FE3EA70E}"/>
              </a:ext>
            </a:extLst>
          </p:cNvPr>
          <p:cNvSpPr>
            <a:spLocks noGrp="1"/>
          </p:cNvSpPr>
          <p:nvPr>
            <p:ph idx="1"/>
          </p:nvPr>
        </p:nvSpPr>
        <p:spPr/>
        <p:txBody>
          <a:bodyPr>
            <a:normAutofit lnSpcReduction="10000"/>
          </a:bodyPr>
          <a:lstStyle/>
          <a:p>
            <a:r>
              <a:rPr lang="fr-FR" dirty="0"/>
              <a:t>Une piste de 400m comprenant l’ensemble des aires de sauts et de lancers, en bon état et homologuées pour recevoir des compétitions de niveau régionale. </a:t>
            </a:r>
          </a:p>
          <a:p>
            <a:pPr lvl="1"/>
            <a:r>
              <a:rPr lang="fr-FR" dirty="0"/>
              <a:t>Nota : à l’exception des interclubs et des Championnats de demi-fond long, la rivière de steeple n’est pas utilisée sur les compétitions LIFA</a:t>
            </a:r>
          </a:p>
          <a:p>
            <a:r>
              <a:rPr lang="fr-FR" dirty="0"/>
              <a:t>Piste à 6 couloirs et si possible 8 couloirs en ligne droite.</a:t>
            </a:r>
          </a:p>
          <a:p>
            <a:r>
              <a:rPr lang="fr-FR" dirty="0"/>
              <a:t>L’ensemble des marquages de la piste devront être visibles.</a:t>
            </a:r>
          </a:p>
          <a:p>
            <a:r>
              <a:rPr lang="fr-FR" dirty="0"/>
              <a:t>La lice doit être en place sur tout le pourtour, amovible dans les virages et prévoir des plots (1 plot tous les 4m) lorsque la lice est retirée. </a:t>
            </a:r>
          </a:p>
          <a:p>
            <a:r>
              <a:rPr lang="fr-FR" dirty="0"/>
              <a:t>Une piste réversible, permettant d’inverser le sens des courses est un plus apprécié. </a:t>
            </a:r>
          </a:p>
        </p:txBody>
      </p:sp>
    </p:spTree>
    <p:extLst>
      <p:ext uri="{BB962C8B-B14F-4D97-AF65-F5344CB8AC3E}">
        <p14:creationId xmlns:p14="http://schemas.microsoft.com/office/powerpoint/2010/main" val="12134270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E747FB2-F18C-461D-821D-24402CE07E86}"/>
              </a:ext>
            </a:extLst>
          </p:cNvPr>
          <p:cNvSpPr>
            <a:spLocks noGrp="1"/>
          </p:cNvSpPr>
          <p:nvPr>
            <p:ph type="title"/>
          </p:nvPr>
        </p:nvSpPr>
        <p:spPr/>
        <p:txBody>
          <a:bodyPr/>
          <a:lstStyle/>
          <a:p>
            <a:r>
              <a:rPr lang="fr-FR" dirty="0"/>
              <a:t>Préparation des installations sportives</a:t>
            </a:r>
            <a:br>
              <a:rPr lang="fr-FR" dirty="0"/>
            </a:br>
            <a:r>
              <a:rPr lang="fr-FR" dirty="0"/>
              <a:t>Course et sauts</a:t>
            </a:r>
          </a:p>
        </p:txBody>
      </p:sp>
      <p:sp>
        <p:nvSpPr>
          <p:cNvPr id="3" name="Espace réservé du contenu 2">
            <a:extLst>
              <a:ext uri="{FF2B5EF4-FFF2-40B4-BE49-F238E27FC236}">
                <a16:creationId xmlns:a16="http://schemas.microsoft.com/office/drawing/2014/main" id="{EA118AD8-7457-4D50-AF8A-6D19FE3EA70E}"/>
              </a:ext>
            </a:extLst>
          </p:cNvPr>
          <p:cNvSpPr>
            <a:spLocks noGrp="1"/>
          </p:cNvSpPr>
          <p:nvPr>
            <p:ph idx="1"/>
          </p:nvPr>
        </p:nvSpPr>
        <p:spPr/>
        <p:txBody>
          <a:bodyPr>
            <a:normAutofit/>
          </a:bodyPr>
          <a:lstStyle/>
          <a:p>
            <a:r>
              <a:rPr lang="fr-FR" dirty="0"/>
              <a:t>Nettoyage de la piste et des caniveaux d’évacuation des eaux pluviales dans la semaine précédant la compétition </a:t>
            </a:r>
          </a:p>
          <a:p>
            <a:r>
              <a:rPr lang="fr-FR" dirty="0"/>
              <a:t>Soufflage de la piste et des aires de concours la veille de la compétition</a:t>
            </a:r>
          </a:p>
          <a:p>
            <a:r>
              <a:rPr lang="fr-FR" dirty="0"/>
              <a:t>Sur les aires de sauts longitudinaux, le sable des fosses de réception doit être de granulométrie 0/2 et les fosses doivent être pleines et le sable ratissé au même niveau que la piste d’élan.</a:t>
            </a:r>
          </a:p>
          <a:p>
            <a:r>
              <a:rPr lang="fr-FR" dirty="0"/>
              <a:t>Préparation des planches d’appel qui devront être en bon état.</a:t>
            </a:r>
          </a:p>
          <a:p>
            <a:endParaRPr lang="fr-FR" dirty="0"/>
          </a:p>
          <a:p>
            <a:endParaRPr lang="fr-FR" dirty="0"/>
          </a:p>
          <a:p>
            <a:endParaRPr lang="fr-FR" dirty="0"/>
          </a:p>
        </p:txBody>
      </p:sp>
    </p:spTree>
    <p:extLst>
      <p:ext uri="{BB962C8B-B14F-4D97-AF65-F5344CB8AC3E}">
        <p14:creationId xmlns:p14="http://schemas.microsoft.com/office/powerpoint/2010/main" val="36070596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4B7D6A1-018E-4729-8B0B-01854CDECDE4}"/>
              </a:ext>
            </a:extLst>
          </p:cNvPr>
          <p:cNvSpPr>
            <a:spLocks noGrp="1"/>
          </p:cNvSpPr>
          <p:nvPr>
            <p:ph type="title"/>
          </p:nvPr>
        </p:nvSpPr>
        <p:spPr/>
        <p:txBody>
          <a:bodyPr/>
          <a:lstStyle/>
          <a:p>
            <a:r>
              <a:rPr lang="fr-FR" dirty="0"/>
              <a:t>Préparation des installations sportives</a:t>
            </a:r>
            <a:br>
              <a:rPr lang="fr-FR" dirty="0"/>
            </a:br>
            <a:r>
              <a:rPr lang="fr-FR" dirty="0"/>
              <a:t>Lancers</a:t>
            </a:r>
          </a:p>
        </p:txBody>
      </p:sp>
      <p:sp>
        <p:nvSpPr>
          <p:cNvPr id="3" name="Espace réservé du contenu 2">
            <a:extLst>
              <a:ext uri="{FF2B5EF4-FFF2-40B4-BE49-F238E27FC236}">
                <a16:creationId xmlns:a16="http://schemas.microsoft.com/office/drawing/2014/main" id="{742FD935-54C3-4B55-9F5A-72A64F6E3B54}"/>
              </a:ext>
            </a:extLst>
          </p:cNvPr>
          <p:cNvSpPr>
            <a:spLocks noGrp="1"/>
          </p:cNvSpPr>
          <p:nvPr>
            <p:ph idx="1"/>
          </p:nvPr>
        </p:nvSpPr>
        <p:spPr/>
        <p:txBody>
          <a:bodyPr/>
          <a:lstStyle/>
          <a:p>
            <a:r>
              <a:rPr lang="fr-FR" dirty="0"/>
              <a:t>Préparation des aires de lancers longs. Pour le Marteau et le disque, les filets de la cage devront être vérifié en amont de la compétition et les plateaux nettoyé la veille de la compétition.</a:t>
            </a:r>
          </a:p>
          <a:p>
            <a:r>
              <a:rPr lang="fr-FR" dirty="0"/>
              <a:t>Le secteur de chute sera délimité par des lignes blanches de 5cm de large formant un angle de 34,92°. Ce secteur de 34,92° peut être déterminé avec exactitude en établissant une distance de 12m entre les deux points situés sur chaque ligne de secteur à 20m du centre du cercle.</a:t>
            </a:r>
          </a:p>
          <a:p>
            <a:endParaRPr lang="fr-FR" dirty="0"/>
          </a:p>
          <a:p>
            <a:endParaRPr lang="fr-FR" dirty="0"/>
          </a:p>
        </p:txBody>
      </p:sp>
    </p:spTree>
    <p:extLst>
      <p:ext uri="{BB962C8B-B14F-4D97-AF65-F5344CB8AC3E}">
        <p14:creationId xmlns:p14="http://schemas.microsoft.com/office/powerpoint/2010/main" val="20581851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284F061-5DE1-45F6-A822-2E727A736B96}"/>
              </a:ext>
            </a:extLst>
          </p:cNvPr>
          <p:cNvSpPr>
            <a:spLocks noGrp="1"/>
          </p:cNvSpPr>
          <p:nvPr>
            <p:ph type="title"/>
          </p:nvPr>
        </p:nvSpPr>
        <p:spPr/>
        <p:txBody>
          <a:bodyPr/>
          <a:lstStyle/>
          <a:p>
            <a:r>
              <a:rPr lang="fr-FR" dirty="0"/>
              <a:t>salles</a:t>
            </a:r>
          </a:p>
        </p:txBody>
      </p:sp>
      <p:sp>
        <p:nvSpPr>
          <p:cNvPr id="3" name="Espace réservé du texte 2">
            <a:extLst>
              <a:ext uri="{FF2B5EF4-FFF2-40B4-BE49-F238E27FC236}">
                <a16:creationId xmlns:a16="http://schemas.microsoft.com/office/drawing/2014/main" id="{4A678ACE-0C15-4D33-9FD4-57CB46719F55}"/>
              </a:ext>
            </a:extLst>
          </p:cNvPr>
          <p:cNvSpPr>
            <a:spLocks noGrp="1"/>
          </p:cNvSpPr>
          <p:nvPr>
            <p:ph type="body" idx="1"/>
          </p:nvPr>
        </p:nvSpPr>
        <p:spPr/>
        <p:txBody>
          <a:bodyPr/>
          <a:lstStyle/>
          <a:p>
            <a:endParaRPr lang="fr-FR"/>
          </a:p>
        </p:txBody>
      </p:sp>
    </p:spTree>
    <p:extLst>
      <p:ext uri="{BB962C8B-B14F-4D97-AF65-F5344CB8AC3E}">
        <p14:creationId xmlns:p14="http://schemas.microsoft.com/office/powerpoint/2010/main" val="19298724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E747FB2-F18C-461D-821D-24402CE07E86}"/>
              </a:ext>
            </a:extLst>
          </p:cNvPr>
          <p:cNvSpPr>
            <a:spLocks noGrp="1"/>
          </p:cNvSpPr>
          <p:nvPr>
            <p:ph type="title"/>
          </p:nvPr>
        </p:nvSpPr>
        <p:spPr/>
        <p:txBody>
          <a:bodyPr/>
          <a:lstStyle/>
          <a:p>
            <a:r>
              <a:rPr lang="fr-FR" dirty="0"/>
              <a:t>Local Photofinish</a:t>
            </a:r>
          </a:p>
        </p:txBody>
      </p:sp>
      <p:sp>
        <p:nvSpPr>
          <p:cNvPr id="3" name="Espace réservé du contenu 2">
            <a:extLst>
              <a:ext uri="{FF2B5EF4-FFF2-40B4-BE49-F238E27FC236}">
                <a16:creationId xmlns:a16="http://schemas.microsoft.com/office/drawing/2014/main" id="{EA118AD8-7457-4D50-AF8A-6D19FE3EA70E}"/>
              </a:ext>
            </a:extLst>
          </p:cNvPr>
          <p:cNvSpPr>
            <a:spLocks noGrp="1"/>
          </p:cNvSpPr>
          <p:nvPr>
            <p:ph idx="1"/>
          </p:nvPr>
        </p:nvSpPr>
        <p:spPr/>
        <p:txBody>
          <a:bodyPr>
            <a:normAutofit fontScale="92500" lnSpcReduction="20000"/>
          </a:bodyPr>
          <a:lstStyle/>
          <a:p>
            <a:pPr algn="just"/>
            <a:r>
              <a:rPr lang="fr-FR" dirty="0"/>
              <a:t>Le stade doit, de préférence, comporter un local dédié à la photofinish. Ce local doit donner sur la ligne d’arrivée et être alimenté en électricité.</a:t>
            </a:r>
          </a:p>
          <a:p>
            <a:pPr algn="just"/>
            <a:r>
              <a:rPr lang="fr-FR" b="1" dirty="0"/>
              <a:t>A défaut de local, il convient d’installer </a:t>
            </a:r>
            <a:r>
              <a:rPr lang="fr-FR" dirty="0"/>
              <a:t>une plateforme d’une hauteur de 2m minimum pour installer la caméra.</a:t>
            </a:r>
          </a:p>
          <a:p>
            <a:pPr algn="just"/>
            <a:r>
              <a:rPr lang="fr-FR" dirty="0"/>
              <a:t>Dans ce cas de figure, il convient également de prévoir : </a:t>
            </a:r>
          </a:p>
          <a:p>
            <a:pPr lvl="1" algn="just"/>
            <a:r>
              <a:rPr lang="fr-FR" dirty="0"/>
              <a:t>une protection de la caméra contre les intempéries  </a:t>
            </a:r>
          </a:p>
          <a:p>
            <a:pPr lvl="1" algn="just"/>
            <a:r>
              <a:rPr lang="fr-FR" dirty="0"/>
              <a:t>1 table, 2 chaises, l’arrivée d’électricité, une protection contre les intempéries  </a:t>
            </a:r>
          </a:p>
          <a:p>
            <a:pPr lvl="1" algn="just"/>
            <a:r>
              <a:rPr lang="fr-FR" dirty="0"/>
              <a:t>le passage du câble reliant la photo finish  au starter au-dessus de la piste à une hauteur de 2,50m minimum ou en dessous grâce à des fourreaux (en vérifier le diamètre)    </a:t>
            </a:r>
          </a:p>
          <a:p>
            <a:pPr algn="just"/>
            <a:r>
              <a:rPr lang="fr-FR" dirty="0"/>
              <a:t>Dans le cas d’une piste réversible, la LIFA peut être amenée à installer 2 photofinish afin d’inverser le sens des courses en fonction des conditions météorologiques.</a:t>
            </a:r>
          </a:p>
          <a:p>
            <a:pPr marL="530352" lvl="1" indent="0" algn="just">
              <a:buNone/>
            </a:pPr>
            <a:endParaRPr lang="fr-FR" dirty="0"/>
          </a:p>
          <a:p>
            <a:pPr algn="just"/>
            <a:endParaRPr lang="fr-FR" dirty="0"/>
          </a:p>
        </p:txBody>
      </p:sp>
    </p:spTree>
    <p:extLst>
      <p:ext uri="{BB962C8B-B14F-4D97-AF65-F5344CB8AC3E}">
        <p14:creationId xmlns:p14="http://schemas.microsoft.com/office/powerpoint/2010/main" val="39195092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E747FB2-F18C-461D-821D-24402CE07E86}"/>
              </a:ext>
            </a:extLst>
          </p:cNvPr>
          <p:cNvSpPr>
            <a:spLocks noGrp="1"/>
          </p:cNvSpPr>
          <p:nvPr>
            <p:ph type="title"/>
          </p:nvPr>
        </p:nvSpPr>
        <p:spPr/>
        <p:txBody>
          <a:bodyPr/>
          <a:lstStyle/>
          <a:p>
            <a:r>
              <a:rPr lang="fr-FR" dirty="0"/>
              <a:t>Secrétariat Informatique</a:t>
            </a:r>
          </a:p>
        </p:txBody>
      </p:sp>
      <p:sp>
        <p:nvSpPr>
          <p:cNvPr id="3" name="Espace réservé du contenu 2">
            <a:extLst>
              <a:ext uri="{FF2B5EF4-FFF2-40B4-BE49-F238E27FC236}">
                <a16:creationId xmlns:a16="http://schemas.microsoft.com/office/drawing/2014/main" id="{EA118AD8-7457-4D50-AF8A-6D19FE3EA70E}"/>
              </a:ext>
            </a:extLst>
          </p:cNvPr>
          <p:cNvSpPr>
            <a:spLocks noGrp="1"/>
          </p:cNvSpPr>
          <p:nvPr>
            <p:ph idx="1"/>
          </p:nvPr>
        </p:nvSpPr>
        <p:spPr/>
        <p:txBody>
          <a:bodyPr>
            <a:normAutofit/>
          </a:bodyPr>
          <a:lstStyle/>
          <a:p>
            <a:r>
              <a:rPr lang="fr-FR" dirty="0"/>
              <a:t>Prévoir un local fermé pour le </a:t>
            </a:r>
            <a:r>
              <a:rPr lang="fr-FR" b="1" dirty="0"/>
              <a:t>secrétariat informatique </a:t>
            </a:r>
            <a:r>
              <a:rPr lang="fr-FR" dirty="0"/>
              <a:t>(Ce local peut être commun avec la photo finish, si la salle est assez grande).</a:t>
            </a:r>
          </a:p>
          <a:p>
            <a:r>
              <a:rPr lang="fr-FR" dirty="0"/>
              <a:t>Matériel : tables et chaises pour au moins 3 ordinateurs portables + imprimantes</a:t>
            </a:r>
          </a:p>
          <a:p>
            <a:r>
              <a:rPr lang="fr-FR" dirty="0"/>
              <a:t>Une prise électrique</a:t>
            </a:r>
          </a:p>
          <a:p>
            <a:r>
              <a:rPr lang="fr-FR" dirty="0"/>
              <a:t>Une liaison internet est fortement recommandée</a:t>
            </a:r>
          </a:p>
        </p:txBody>
      </p:sp>
    </p:spTree>
    <p:extLst>
      <p:ext uri="{BB962C8B-B14F-4D97-AF65-F5344CB8AC3E}">
        <p14:creationId xmlns:p14="http://schemas.microsoft.com/office/powerpoint/2010/main" val="49419778"/>
      </p:ext>
    </p:extLst>
  </p:cSld>
  <p:clrMapOvr>
    <a:masterClrMapping/>
  </p:clrMapOvr>
</p:sld>
</file>

<file path=ppt/theme/theme1.xml><?xml version="1.0" encoding="utf-8"?>
<a:theme xmlns:a="http://schemas.openxmlformats.org/drawingml/2006/main" name="Cadrage">
  <a:themeElements>
    <a:clrScheme name="Cadrage">
      <a:dk1>
        <a:sysClr val="windowText" lastClr="000000"/>
      </a:dk1>
      <a:lt1>
        <a:sysClr val="window" lastClr="FFFFFF"/>
      </a:lt1>
      <a:dk2>
        <a:srgbClr val="432A30"/>
      </a:dk2>
      <a:lt2>
        <a:srgbClr val="F2F2F0"/>
      </a:lt2>
      <a:accent1>
        <a:srgbClr val="836C9F"/>
      </a:accent1>
      <a:accent2>
        <a:srgbClr val="BDAB56"/>
      </a:accent2>
      <a:accent3>
        <a:srgbClr val="B0565D"/>
      </a:accent3>
      <a:accent4>
        <a:srgbClr val="55B1BC"/>
      </a:accent4>
      <a:accent5>
        <a:srgbClr val="4D925F"/>
      </a:accent5>
      <a:accent6>
        <a:srgbClr val="E08C4A"/>
      </a:accent6>
      <a:hlink>
        <a:srgbClr val="55B1BC"/>
      </a:hlink>
      <a:folHlink>
        <a:srgbClr val="836C9F"/>
      </a:folHlink>
    </a:clrScheme>
    <a:fontScheme name="Cadrage">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adra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9270AA94-2367-4B1E-B579-26147B222BD0}"/>
    </a:ext>
  </a:extLst>
</a:theme>
</file>

<file path=docProps/app.xml><?xml version="1.0" encoding="utf-8"?>
<Properties xmlns="http://schemas.openxmlformats.org/officeDocument/2006/extended-properties" xmlns:vt="http://schemas.openxmlformats.org/officeDocument/2006/docPropsVTypes">
  <Template>TM10001105[[fn=Cadrage]]</Template>
  <TotalTime>7600</TotalTime>
  <Words>1518</Words>
  <Application>Microsoft Office PowerPoint</Application>
  <PresentationFormat>Grand écran</PresentationFormat>
  <Paragraphs>134</Paragraphs>
  <Slides>25</Slides>
  <Notes>0</Notes>
  <HiddenSlides>0</HiddenSlides>
  <MMClips>0</MMClips>
  <ScaleCrop>false</ScaleCrop>
  <HeadingPairs>
    <vt:vector size="6" baseType="variant">
      <vt:variant>
        <vt:lpstr>Polices utilisées</vt:lpstr>
      </vt:variant>
      <vt:variant>
        <vt:i4>1</vt:i4>
      </vt:variant>
      <vt:variant>
        <vt:lpstr>Thème</vt:lpstr>
      </vt:variant>
      <vt:variant>
        <vt:i4>1</vt:i4>
      </vt:variant>
      <vt:variant>
        <vt:lpstr>Titres des diapositives</vt:lpstr>
      </vt:variant>
      <vt:variant>
        <vt:i4>25</vt:i4>
      </vt:variant>
    </vt:vector>
  </HeadingPairs>
  <TitlesOfParts>
    <vt:vector size="27" baseType="lpstr">
      <vt:lpstr>Franklin Gothic Book</vt:lpstr>
      <vt:lpstr>Cadrage</vt:lpstr>
      <vt:lpstr>Guide d’organisation des championnats lifa</vt:lpstr>
      <vt:lpstr>PREAMBULE</vt:lpstr>
      <vt:lpstr>Installations sportives</vt:lpstr>
      <vt:lpstr>Installations sportives</vt:lpstr>
      <vt:lpstr>Préparation des installations sportives Course et sauts</vt:lpstr>
      <vt:lpstr>Préparation des installations sportives Lancers</vt:lpstr>
      <vt:lpstr>salles</vt:lpstr>
      <vt:lpstr>Local Photofinish</vt:lpstr>
      <vt:lpstr>Secrétariat Informatique</vt:lpstr>
      <vt:lpstr>Points d’accueil</vt:lpstr>
      <vt:lpstr>Local Médical</vt:lpstr>
      <vt:lpstr>Locaux Anti-Dopage</vt:lpstr>
      <vt:lpstr>materiel</vt:lpstr>
      <vt:lpstr>Matériel</vt:lpstr>
      <vt:lpstr>Matériel</vt:lpstr>
      <vt:lpstr>Restauration</vt:lpstr>
      <vt:lpstr>Restauration</vt:lpstr>
      <vt:lpstr>Restauration</vt:lpstr>
      <vt:lpstr>Buvette</vt:lpstr>
      <vt:lpstr>MOYENS HUMAINS</vt:lpstr>
      <vt:lpstr>Jury </vt:lpstr>
      <vt:lpstr>Bénévoles Locaux </vt:lpstr>
      <vt:lpstr>candidature</vt:lpstr>
      <vt:lpstr>Candidature</vt:lpstr>
      <vt:lpstr>Fiche de Candidature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Guide d’organisation des championnats lifa</dc:title>
  <dc:creator>Hatem Benayed</dc:creator>
  <cp:lastModifiedBy>Sarah Nicolas</cp:lastModifiedBy>
  <cp:revision>15</cp:revision>
  <dcterms:created xsi:type="dcterms:W3CDTF">2020-04-29T14:59:02Z</dcterms:created>
  <dcterms:modified xsi:type="dcterms:W3CDTF">2020-06-10T10:29:53Z</dcterms:modified>
</cp:coreProperties>
</file>